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media/image9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media/image15.png" ContentType="image/png"/>
  <Override PartName="/ppt/media/image16.png" ContentType="image/png"/>
  <Override PartName="/ppt/media/image17.png" ContentType="image/png"/>
  <Override PartName="/ppt/media/image18.png" ContentType="image/png"/>
  <Override PartName="/ppt/media/image19.png" ContentType="image/png"/>
  <Override PartName="/ppt/media/image20.png" ContentType="image/png"/>
  <Override PartName="/ppt/media/image21.png" ContentType="image/png"/>
  <Override PartName="/ppt/media/image22.png" ContentType="image/png"/>
  <Override PartName="/ppt/media/image23.png" ContentType="image/png"/>
  <Override PartName="/ppt/media/image24.png" ContentType="image/png"/>
  <Override PartName="/ppt/media/image25.png" ContentType="image/png"/>
  <Override PartName="/ppt/media/image26.png" ContentType="image/png"/>
  <Override PartName="/ppt/media/image27.png" ContentType="image/png"/>
  <Override PartName="/ppt/media/image28.png" ContentType="image/png"/>
  <Override PartName="/ppt/media/image29.png" ContentType="image/png"/>
  <Override PartName="/ppt/media/image30.png" ContentType="image/png"/>
  <Override PartName="/ppt/media/image31.png" ContentType="image/png"/>
  <Override PartName="/ppt/media/image32.png" ContentType="image/png"/>
  <Override PartName="/ppt/media/image33.png" ContentType="image/png"/>
  <Override PartName="/ppt/media/image34.png" ContentType="image/png"/>
  <Override PartName="/ppt/_rels/presentation.xml.rels" ContentType="application/vnd.openxmlformats-package.relationships+xml"/>
  <Override PartName="/ppt/slides/slide26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23.xml" ContentType="application/vnd.openxmlformats-officedocument.presentationml.slide+xml"/>
  <Override PartName="/ppt/slides/slide6.xml" ContentType="application/vnd.openxmlformats-officedocument.presentationml.slide+xml"/>
  <Override PartName="/ppt/slides/slide24.xml" ContentType="application/vnd.openxmlformats-officedocument.presentationml.slide+xml"/>
  <Override PartName="/ppt/slides/slide7.xml" ContentType="application/vnd.openxmlformats-officedocument.presentationml.slide+xml"/>
  <Override PartName="/ppt/slides/slide25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  <Override PartName="/ppt/slides/_rels/slide22.xml.rels" ContentType="application/vnd.openxmlformats-package.relationships+xml"/>
  <Override PartName="/ppt/slides/_rels/slide23.xml.rels" ContentType="application/vnd.openxmlformats-package.relationships+xml"/>
  <Override PartName="/ppt/slides/_rels/slide24.xml.rels" ContentType="application/vnd.openxmlformats-package.relationships+xml"/>
  <Override PartName="/ppt/slides/_rels/slide25.xml.rels" ContentType="application/vnd.openxmlformats-package.relationships+xml"/>
  <Override PartName="/ppt/slides/_rels/slide26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76" name="" descr="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77" name="" descr=""/>
          <p:cNvPicPr/>
          <p:nvPr/>
        </p:nvPicPr>
        <p:blipFill>
          <a:blip r:embed="rId3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pl-PL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Kliknij, aby edytować styl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pl-PL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17-6-8</a:t>
            </a:r>
            <a:endParaRPr b="0" lang="pl-PL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pl-PL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049A5DE0-4A66-4B39-B5C3-5DAB3EFD4FF8}" type="slidenum">
              <a:rPr b="0" lang="pl-PL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&lt;numer&gt;</a:t>
            </a:fld>
            <a:endParaRPr b="0" lang="pl-PL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Kliknij, aby edytować format tekstu konspektu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Drugi poziom konspektu</a:t>
            </a:r>
            <a:endParaRPr b="0" lang="pl-PL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Trzeci poziom konspektu</a:t>
            </a:r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Czwarty poziom konspektu</a:t>
            </a:r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Piąty poziom konspektu</a:t>
            </a:r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Szósty poziom konspektu</a:t>
            </a:r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Siódmy poziom konspektu</a:t>
            </a:r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pl-PL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Kliknij, aby edytować styl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Kliknij, aby edytować format tekstu konspektu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Drugi poziom konspektu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Trzeci poziom konspektu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Czwarty poziom konspektu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Piąty poziom konspektu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Szósty poziom konspektu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Siódmy poziom konspektuKliknij, aby edytować style wzorca tekstu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pl-PL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Drugi poziom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1430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Trzeci poziom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600200" indent="-22824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Czwarty poziom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057400" indent="-22824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Piąty poziom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pl-PL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17-6-8</a:t>
            </a:r>
            <a:endParaRPr b="0" lang="pl-PL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pl-PL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8983FCAD-5DC1-444A-9D08-DF7BAFA33BC6}" type="slidenum">
              <a:rPr b="0" lang="pl-PL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</a:t>
            </a:fld>
            <a:endParaRPr b="0" lang="pl-PL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8.png"/><Relationship Id="rId2" Type="http://schemas.openxmlformats.org/officeDocument/2006/relationships/image" Target="../media/image19.png"/><Relationship Id="rId3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20.png"/><Relationship Id="rId2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21.png"/><Relationship Id="rId2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22.png"/><Relationship Id="rId2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23.png"/><Relationship Id="rId2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24.png"/><Relationship Id="rId2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25.pn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26.png"/><Relationship Id="rId2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27.png"/><Relationship Id="rId2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28.png"/><Relationship Id="rId2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image" Target="../media/image29.png"/><Relationship Id="rId2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image" Target="../media/image30.png"/><Relationship Id="rId2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image" Target="../media/image31.png"/><Relationship Id="rId2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image" Target="../media/image32.png"/><Relationship Id="rId2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image" Target="../media/image33.png"/><Relationship Id="rId2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image" Target="../media/image34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0" y="2130480"/>
            <a:ext cx="91436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50000"/>
              </a:lnSpc>
            </a:pPr>
            <a:r>
              <a:rPr b="1" lang="pl-PL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KOSZALIŃSKI BUDŻET OBYWATELSKI 2018:</a:t>
            </a:r>
            <a:r>
              <a:rPr b="1" lang="pl-PL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pl-PL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ZASADY, HARMONOGRAM, NAJWAŻNIEJSZE ZMIANY 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79" name="Obraz 3" descr=""/>
          <p:cNvPicPr/>
          <p:nvPr/>
        </p:nvPicPr>
        <p:blipFill>
          <a:blip r:embed="rId1"/>
          <a:stretch/>
        </p:blipFill>
        <p:spPr>
          <a:xfrm>
            <a:off x="1763640" y="0"/>
            <a:ext cx="5763960" cy="1104120"/>
          </a:xfrm>
          <a:prstGeom prst="rect">
            <a:avLst/>
          </a:prstGeom>
          <a:ln w="9360">
            <a:noFill/>
          </a:ln>
        </p:spPr>
      </p:pic>
      <p:pic>
        <p:nvPicPr>
          <p:cNvPr id="80" name="Obraz 4" descr=""/>
          <p:cNvPicPr/>
          <p:nvPr/>
        </p:nvPicPr>
        <p:blipFill>
          <a:blip r:embed="rId2"/>
          <a:stretch/>
        </p:blipFill>
        <p:spPr>
          <a:xfrm>
            <a:off x="3348000" y="4365000"/>
            <a:ext cx="2448000" cy="227664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457200" y="4077000"/>
            <a:ext cx="8229240" cy="20487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ctr">
              <a:lnSpc>
                <a:spcPct val="100000"/>
              </a:lnSpc>
            </a:pPr>
            <a:r>
              <a:rPr b="1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Koszaliński Budżet Obywatelski 2018 – najważniejsze założenia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06" name="Obraz 3" descr=""/>
          <p:cNvPicPr/>
          <p:nvPr/>
        </p:nvPicPr>
        <p:blipFill>
          <a:blip r:embed="rId1"/>
          <a:stretch/>
        </p:blipFill>
        <p:spPr>
          <a:xfrm>
            <a:off x="1763640" y="0"/>
            <a:ext cx="5763960" cy="1104120"/>
          </a:xfrm>
          <a:prstGeom prst="rect">
            <a:avLst/>
          </a:prstGeom>
          <a:ln w="9360">
            <a:noFill/>
          </a:ln>
        </p:spPr>
      </p:pic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251640" y="1052640"/>
            <a:ext cx="8640720" cy="503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Większe wsparcie merytoryczne dla projektodawców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8" name="TextShape 2"/>
          <p:cNvSpPr txBox="1"/>
          <p:nvPr/>
        </p:nvSpPr>
        <p:spPr>
          <a:xfrm>
            <a:off x="179640" y="1628640"/>
            <a:ext cx="8784720" cy="52290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Strona dedykowana KBO zawierająca m.in.: opis najczęściej spotykanych wydatków inwestycyjnych oraz informacje </a:t>
            </a: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 własności gruntów należących do Miasta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Dyżury pracowników Urzędu Miejskiego oraz pracowników jednostek organizacyjnych Urzędu: od 19 czerwca do 21 lipca 2017r. (szczegółowe daty i godziny dyżurów zamieszczone będą na stronie: </a:t>
            </a:r>
            <a:r>
              <a:rPr b="0" lang="pl-PL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www.budzetobywatelski.koszalin.pl</a:t>
            </a: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Wsparcie przy pisaniu projektów ze strony Pracowni Pozarządowej: porady drogą elektroniczną (</a:t>
            </a:r>
            <a:r>
              <a:rPr b="0" lang="pl-PL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biuro@pracowniapozarzadowa.pl</a:t>
            </a: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 oraz dyżury od 19 czerwca do 21 lipca 2017r. przy ul. Dworcowej 2 (szczegółowe daty i godziny dyżurów zamieszczone będą na stronie: </a:t>
            </a:r>
            <a:r>
              <a:rPr b="0" lang="pl-PL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www.budzetobywatelski.koszalin.pl</a:t>
            </a: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09" name="Obraz 3" descr=""/>
          <p:cNvPicPr/>
          <p:nvPr/>
        </p:nvPicPr>
        <p:blipFill>
          <a:blip r:embed="rId1"/>
          <a:stretch/>
        </p:blipFill>
        <p:spPr>
          <a:xfrm>
            <a:off x="1763640" y="0"/>
            <a:ext cx="5763960" cy="1104120"/>
          </a:xfrm>
          <a:prstGeom prst="rect">
            <a:avLst/>
          </a:prstGeom>
          <a:ln w="9360">
            <a:noFill/>
          </a:ln>
        </p:spPr>
      </p:pic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467640" y="1124640"/>
            <a:ext cx="8229240" cy="652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KBO w koszalińskich osiedlach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251640" y="2061000"/>
            <a:ext cx="8640720" cy="43200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Podział całej puli KBO na 18 części: ogólnomiejską oraz </a:t>
            </a: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17 osiedlowych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Każde Osiedle ma do dyspozycji kwotę 50.000zł.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Projektem osiedlowym jest projekt, który służy mieszkańcom danego Osiedla i którego realizacja jest przypisana do danego Osiedla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Projekt osiedlowy może być złożony przez mieszkańca, grupę mieszkańców danego Osiedla lub organizację pozarządową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Składany projekt musi zostać poparty podpisami 15 mieszkańców danego Osiedla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12" name="Obraz 3" descr=""/>
          <p:cNvPicPr/>
          <p:nvPr/>
        </p:nvPicPr>
        <p:blipFill>
          <a:blip r:embed="rId1"/>
          <a:stretch/>
        </p:blipFill>
        <p:spPr>
          <a:xfrm>
            <a:off x="1763640" y="0"/>
            <a:ext cx="5763960" cy="1104120"/>
          </a:xfrm>
          <a:prstGeom prst="rect">
            <a:avLst/>
          </a:prstGeom>
          <a:ln w="9360">
            <a:noFill/>
          </a:ln>
        </p:spPr>
      </p:pic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Picture 2" descr=""/>
          <p:cNvPicPr/>
          <p:nvPr/>
        </p:nvPicPr>
        <p:blipFill>
          <a:blip r:embed="rId1"/>
          <a:stretch/>
        </p:blipFill>
        <p:spPr>
          <a:xfrm>
            <a:off x="2771640" y="1268640"/>
            <a:ext cx="4915440" cy="5328360"/>
          </a:xfrm>
          <a:prstGeom prst="rect">
            <a:avLst/>
          </a:prstGeom>
          <a:ln>
            <a:noFill/>
          </a:ln>
        </p:spPr>
      </p:pic>
      <p:pic>
        <p:nvPicPr>
          <p:cNvPr id="114" name="Obraz 4" descr=""/>
          <p:cNvPicPr/>
          <p:nvPr/>
        </p:nvPicPr>
        <p:blipFill>
          <a:blip r:embed="rId2"/>
          <a:stretch/>
        </p:blipFill>
        <p:spPr>
          <a:xfrm>
            <a:off x="1763640" y="0"/>
            <a:ext cx="5763960" cy="1104120"/>
          </a:xfrm>
          <a:prstGeom prst="rect">
            <a:avLst/>
          </a:prstGeom>
          <a:ln w="9360">
            <a:noFill/>
          </a:ln>
        </p:spPr>
      </p:pic>
      <p:sp>
        <p:nvSpPr>
          <p:cNvPr id="115" name="TextShape 1"/>
          <p:cNvSpPr txBox="1"/>
          <p:nvPr/>
        </p:nvSpPr>
        <p:spPr>
          <a:xfrm>
            <a:off x="467640" y="1196640"/>
            <a:ext cx="2880000" cy="1007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100000"/>
              </a:lnSpc>
            </a:pPr>
            <a:r>
              <a:rPr b="1" lang="pl-PL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Podział Koszalina na osiedla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467640" y="1196640"/>
            <a:ext cx="8229240" cy="652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Wspólna dyskusja o potrzebach i oczekiwaniach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7" name="TextShape 2"/>
          <p:cNvSpPr txBox="1"/>
          <p:nvPr/>
        </p:nvSpPr>
        <p:spPr>
          <a:xfrm>
            <a:off x="251640" y="1989000"/>
            <a:ext cx="8640720" cy="4453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 cykl spotkań osiedlowych (VI 2017): zapoznanie mieszkańców ze szczegółowymi założeniami Budżetu, przeprowadzenie dyskusji nad potrzebami danego osiedla, generowanie pomysłów na projekty osiedlowe, wytyczanie wspólnych celów, wstępne zaplanowanie tematów projektów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II cykl spotkań osiedlowych (IX – X 2017): możliwość podjęcia decyzji o wskazaniu projektów, które będą bezpośrednio kierowane do realizacji w ramach kwoty Budżetu przeznaczonej dla Osiedla, bez konieczności brania przez te projekty udziału </a:t>
            </a: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 głosowaniu ogólnym. Decyzja taka musi być podjęta jednomyślnie przez osoby uczestniczące w spotkaniu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18" name="Obraz 3" descr=""/>
          <p:cNvPicPr/>
          <p:nvPr/>
        </p:nvPicPr>
        <p:blipFill>
          <a:blip r:embed="rId1"/>
          <a:stretch/>
        </p:blipFill>
        <p:spPr>
          <a:xfrm>
            <a:off x="1763640" y="0"/>
            <a:ext cx="5763960" cy="1104120"/>
          </a:xfrm>
          <a:prstGeom prst="rect">
            <a:avLst/>
          </a:prstGeom>
          <a:ln w="9360">
            <a:noFill/>
          </a:ln>
        </p:spPr>
      </p:pic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467640" y="980640"/>
            <a:ext cx="8229240" cy="580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Rezygnacja z preselekcji projektów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0" name="TextShape 2"/>
          <p:cNvSpPr txBox="1"/>
          <p:nvPr/>
        </p:nvSpPr>
        <p:spPr>
          <a:xfrm>
            <a:off x="179640" y="1600200"/>
            <a:ext cx="8964000" cy="525744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Składane projekty są poddawane ocenie formalnej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 trakcie oceny formalnej istnieje możliwość składania uzupełnień i/lub poprawy błędów w projektach ze strony pomysłodawców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Uzupełnianie odbywa się na bieżąco, za pośrednictwem strony www oraz indywidualnego konta projektodawcy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 trakcie oceny formalnej, w celu właściwej wyceny wartości projektu oraz ustalenia zakresu prac niezbędnych do jego realizacji Urząd kontaktuje się z projektodawcą w celu ustalenia rzeczywistej wizji 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 kształtu składanego projektu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 sytuacji zgłoszenia do Budżetu dwóch lub więcej podobnych projektów możliwe jest ich połączenie oraz poddanie pod głosowanie jako jeden projekt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Wszystkie* projekty ocenione pozytywnie trafiają pod głosowanie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21" name="Obraz 3" descr=""/>
          <p:cNvPicPr/>
          <p:nvPr/>
        </p:nvPicPr>
        <p:blipFill>
          <a:blip r:embed="rId1"/>
          <a:stretch/>
        </p:blipFill>
        <p:spPr>
          <a:xfrm>
            <a:off x="1763640" y="0"/>
            <a:ext cx="5763960" cy="1104120"/>
          </a:xfrm>
          <a:prstGeom prst="rect">
            <a:avLst/>
          </a:prstGeom>
          <a:ln w="9360">
            <a:noFill/>
          </a:ln>
        </p:spPr>
      </p:pic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467640" y="1124640"/>
            <a:ext cx="8229240" cy="638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l-PL" sz="3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Kryteria oceny formalnej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3" name="TextShape 2"/>
          <p:cNvSpPr txBox="1"/>
          <p:nvPr/>
        </p:nvSpPr>
        <p:spPr>
          <a:xfrm>
            <a:off x="251640" y="1989000"/>
            <a:ext cx="8640720" cy="4597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3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Projekty realizowane w Budżecie mogą dotyczyć wyłącznie spraw pozostających w zakresie zadań publicznych pozostających </a:t>
            </a:r>
            <a:r>
              <a:rPr b="0" lang="pl-PL" sz="3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l-PL" sz="3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 kompetencjach Miasta.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3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Projekty o charakterze inwestycyjnym mogą być zlokalizowane wyłącznie na terenie należącym do Miasta.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3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Projekty o charakterze inwestycyjnym muszą być zgodne </a:t>
            </a:r>
            <a:r>
              <a:rPr b="0" lang="pl-PL" sz="3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l-PL" sz="3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 aktualnym Miejscowym Planem Zagospodarowania Przestrzennego Miasta Koszalina.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3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Maksymalna wartość projektu osiedlowego nie może przekroczyć 50.000 zł.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3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Wartość projektu ogólnomiejskiego musi się mieścić w przedziale: 50.001 zł. – 650.000 zł.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3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Zgodność z definicją projektu ogólnomiejskiego / osiedlowego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24" name="Obraz 3" descr=""/>
          <p:cNvPicPr/>
          <p:nvPr/>
        </p:nvPicPr>
        <p:blipFill>
          <a:blip r:embed="rId1"/>
          <a:stretch/>
        </p:blipFill>
        <p:spPr>
          <a:xfrm>
            <a:off x="1763640" y="0"/>
            <a:ext cx="5763960" cy="1104120"/>
          </a:xfrm>
          <a:prstGeom prst="rect">
            <a:avLst/>
          </a:prstGeom>
          <a:ln w="9360">
            <a:noFill/>
          </a:ln>
        </p:spPr>
      </p:pic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179640" y="1556640"/>
            <a:ext cx="8784720" cy="53010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Projektem ogólnomiejskim jest projekt: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którego szacunkowy koszt realizacji przekracza 50.000 zł. brutto; </a:t>
            </a:r>
            <a:endParaRPr b="0" lang="pl-PL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który dotyczy potrzeb mieszkańców więcej niż jednego Osiedla lub miejsce jego realizacji nie jest przypisane do jednego Osiedla</a:t>
            </a:r>
            <a:endParaRPr b="0" lang="pl-PL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Projekt ogólnomiejski może być złożony przez mieszkańca, grupę mieszkańców lub organizację pozarządową.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Składany projekt musi zostać poparty podpisami 30 mieszkańców.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Projekt nie może posiadać zapisów, które zakładają realizację jedynie części zadania; wyjątkiem od tej reguły jest sytuacja, w której nastąpi uzupełnienie projektu osiedlowego składanego w ramach Budżetu środkami pozostającymi w dyspozycji danej Rady Osiedla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Czas realizacji projektu nie przekracza jednego roku budżetowego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Projekt nie jest zlokalizowany na terenach zamkniętych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26" name="Obraz 3" descr=""/>
          <p:cNvPicPr/>
          <p:nvPr/>
        </p:nvPicPr>
        <p:blipFill>
          <a:blip r:embed="rId1"/>
          <a:stretch/>
        </p:blipFill>
        <p:spPr>
          <a:xfrm>
            <a:off x="1763640" y="0"/>
            <a:ext cx="5763960" cy="1104120"/>
          </a:xfrm>
          <a:prstGeom prst="rect">
            <a:avLst/>
          </a:prstGeom>
          <a:ln w="9360">
            <a:noFill/>
          </a:ln>
        </p:spPr>
      </p:pic>
      <p:sp>
        <p:nvSpPr>
          <p:cNvPr id="127" name="CustomShape 2"/>
          <p:cNvSpPr/>
          <p:nvPr/>
        </p:nvSpPr>
        <p:spPr>
          <a:xfrm>
            <a:off x="395640" y="980640"/>
            <a:ext cx="8301240" cy="638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ctr">
              <a:lnSpc>
                <a:spcPct val="100000"/>
              </a:lnSpc>
            </a:pPr>
            <a:r>
              <a:rPr b="1" lang="pl-PL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Kryteria oceny formalnej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467640" y="1052640"/>
            <a:ext cx="8229240" cy="647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Informacja i promocja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9" name="TextShape 2"/>
          <p:cNvSpPr txBox="1"/>
          <p:nvPr/>
        </p:nvSpPr>
        <p:spPr>
          <a:xfrm>
            <a:off x="395640" y="1772640"/>
            <a:ext cx="8229240" cy="4741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Nowa strona www (</a:t>
            </a:r>
            <a:r>
              <a:rPr b="0" lang="pl-PL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www.budzetobywatelski.koszalin.pl</a:t>
            </a: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):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Informacje przydatne na etapie tworzenia projektów</a:t>
            </a:r>
            <a:endParaRPr b="0" lang="pl-PL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Aktualności z wdrażania KBO</a:t>
            </a:r>
            <a:endParaRPr b="0" lang="pl-PL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Harmonogramy spotkań osiedlowych</a:t>
            </a:r>
            <a:endParaRPr b="0" lang="pl-PL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Narzędzie do głosowania</a:t>
            </a:r>
            <a:endParaRPr b="0" lang="pl-PL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Indywidualne konta dla projektodawców</a:t>
            </a:r>
            <a:endParaRPr b="0" lang="pl-PL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Czytelny opis wszystkich zgłaszanych projektów</a:t>
            </a:r>
            <a:endParaRPr b="0" lang="pl-PL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Nowy profil na FB miasta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Większa aktywność w mediach lokalnych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Dwa cykle spotkań dla mieszkańców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30" name="Obraz 3" descr=""/>
          <p:cNvPicPr/>
          <p:nvPr/>
        </p:nvPicPr>
        <p:blipFill>
          <a:blip r:embed="rId1"/>
          <a:stretch/>
        </p:blipFill>
        <p:spPr>
          <a:xfrm>
            <a:off x="1763640" y="0"/>
            <a:ext cx="5763960" cy="1104120"/>
          </a:xfrm>
          <a:prstGeom prst="rect">
            <a:avLst/>
          </a:prstGeom>
          <a:ln w="9360">
            <a:noFill/>
          </a:ln>
        </p:spPr>
      </p:pic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395640" y="1124640"/>
            <a:ext cx="8229240" cy="508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Harmonogram KBO 2018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2" name="TextShape 2"/>
          <p:cNvSpPr txBox="1"/>
          <p:nvPr/>
        </p:nvSpPr>
        <p:spPr>
          <a:xfrm>
            <a:off x="179640" y="1700640"/>
            <a:ext cx="8712720" cy="51570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pl-PL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Kwiecień – maj 2017</a:t>
            </a:r>
            <a:r>
              <a:rPr b="0" lang="pl-PL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ewaluacja poprzednich edycji KBO, tworzenie założeń edycji 2018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pl-PL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Maj – grudzień 2017</a:t>
            </a:r>
            <a:r>
              <a:rPr b="0" lang="pl-PL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akcja informacyjna i promocyjna dotycząca całego procesu wdrażania Budżetu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pl-PL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Czerwiec – lipiec 2017</a:t>
            </a:r>
            <a:r>
              <a:rPr b="0" lang="pl-PL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przeprowadzenie pierwszego cyklu spotkań; wsparcie dla osób / grup / organizacji piszących projekty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pl-PL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Lipiec 2017</a:t>
            </a:r>
            <a:r>
              <a:rPr b="0" lang="pl-PL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składanie projektów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pl-PL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Lipiec – wrzesień 2017</a:t>
            </a:r>
            <a:r>
              <a:rPr b="0" lang="pl-PL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ocena formalna; uzupełnianie i/lub poprawa błędów przez pomysłodawców; ogłoszenie wyników oceny formalnej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pl-PL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Wrzesień – październik 2017</a:t>
            </a:r>
            <a:r>
              <a:rPr b="0" lang="pl-PL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przeprowadzenie drugiego cyklu spotkań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pl-PL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Listopad 2017</a:t>
            </a:r>
            <a:r>
              <a:rPr b="0" lang="pl-PL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głosowanie na projekty ogólnomiejskie oraz osiedlowe*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pl-PL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Grudzień 2017</a:t>
            </a:r>
            <a:r>
              <a:rPr b="0" lang="pl-PL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ogłoszenie wyników; podsumowanie całego procesu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pl-PL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Grudzień 2017 – styczeń 2018</a:t>
            </a:r>
            <a:r>
              <a:rPr b="0" lang="pl-PL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przeprowadzenie ewaluacji KBO 2018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33" name="Obraz 3" descr=""/>
          <p:cNvPicPr/>
          <p:nvPr/>
        </p:nvPicPr>
        <p:blipFill>
          <a:blip r:embed="rId1"/>
          <a:stretch/>
        </p:blipFill>
        <p:spPr>
          <a:xfrm>
            <a:off x="1763640" y="0"/>
            <a:ext cx="5763960" cy="1104120"/>
          </a:xfrm>
          <a:prstGeom prst="rect">
            <a:avLst/>
          </a:prstGeom>
          <a:ln w="9360">
            <a:noFill/>
          </a:ln>
        </p:spPr>
      </p:pic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467640" y="1196640"/>
            <a:ext cx="8229240" cy="652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Cechy budżetu obywatelskiego 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2" name="TextShape 2"/>
          <p:cNvSpPr txBox="1"/>
          <p:nvPr/>
        </p:nvSpPr>
        <p:spPr>
          <a:xfrm>
            <a:off x="467640" y="2205000"/>
            <a:ext cx="8229240" cy="4065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BO to proces wieloletniego wzmacniania aktywności (obywatelskiej) mieszkańców miasta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BO integruje, tworzy więzi lokalne, wzmacnia poczucie tożsamości z zamieszkiwanym osiedlem i miastem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BO włącza mieszkańców we współdecydowanie o życiu publicznym, motywuje do spojrzenia na miasto / osiedle jako dobro wspólne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83" name="Obraz 4" descr=""/>
          <p:cNvPicPr/>
          <p:nvPr/>
        </p:nvPicPr>
        <p:blipFill>
          <a:blip r:embed="rId1"/>
          <a:stretch/>
        </p:blipFill>
        <p:spPr>
          <a:xfrm>
            <a:off x="1763640" y="0"/>
            <a:ext cx="5763960" cy="110412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467640" y="1196640"/>
            <a:ext cx="82292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l-PL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Harmonogram I-ego cyklu spotkań z mieszkańcami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5" name="TextShape 2"/>
          <p:cNvSpPr txBox="1"/>
          <p:nvPr/>
        </p:nvSpPr>
        <p:spPr>
          <a:xfrm>
            <a:off x="179640" y="1845000"/>
            <a:ext cx="8712720" cy="48240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 czerwca 2017r. – </a:t>
            </a:r>
            <a:r>
              <a:rPr b="1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Osiedle Śródmieście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Domek Kata, ul. Grodzka 3, godz.17.00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13 czerwca 2017r. – </a:t>
            </a:r>
            <a:r>
              <a:rPr b="1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Osiedle Rokosowo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Klub Zacisze, ul. Ruszczyca 14, godz. 17.00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14 czerwca 2017r. – </a:t>
            </a:r>
            <a:r>
              <a:rPr b="1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Osiedle Tysiąclecia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Siedziba Rady Osiedla, ul. Projektantów 1, godz. 17.00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19 czerwca 2017r. – </a:t>
            </a:r>
            <a:r>
              <a:rPr b="1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SPOTKANIE OGÓLNOMIEJSKIE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CityBox, Rynek Staromiejski, godz. 17.00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 czerwca 2017r. – </a:t>
            </a:r>
            <a:r>
              <a:rPr b="1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Osiedle Lechitów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Szkoła Podstawowa nr 9, ul. Powstańców Wlkp. 23, godz. 17.00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 czerwca 2017r. – </a:t>
            </a:r>
            <a:r>
              <a:rPr b="1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Osiedle Unii Europejskiej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Przedszkole Integracyjne, ul. Władysława IV 143, godz. 17.00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36" name="Obraz 3" descr=""/>
          <p:cNvPicPr/>
          <p:nvPr/>
        </p:nvPicPr>
        <p:blipFill>
          <a:blip r:embed="rId1"/>
          <a:stretch/>
        </p:blipFill>
        <p:spPr>
          <a:xfrm>
            <a:off x="1763640" y="0"/>
            <a:ext cx="5763960" cy="1104120"/>
          </a:xfrm>
          <a:prstGeom prst="rect">
            <a:avLst/>
          </a:prstGeom>
          <a:ln w="9360">
            <a:noFill/>
          </a:ln>
        </p:spPr>
      </p:pic>
    </p:spTree>
  </p:cSld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179640" y="1845000"/>
            <a:ext cx="8712720" cy="501264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21 czerwca 2017r. – </a:t>
            </a:r>
            <a:r>
              <a:rPr b="1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Osiedle Raduszka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Zespół Szkół nr 12, ul. Połczyńska 71a, godz. 17.00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21 czerwca 2017r. – </a:t>
            </a:r>
            <a:r>
              <a:rPr b="1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Osiedle Morskie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Klub Osiedlowy Bałtyk, ul. Spokojna 48, godz. 17.00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22 czerwca 2017r. – </a:t>
            </a:r>
            <a:r>
              <a:rPr b="1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Osiedle Wspólny Dom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Klub KSM „Nasz Dom”, ul. Zwycięstwa 148, godz. 17.00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26 czerwca 2017r. – </a:t>
            </a:r>
            <a:r>
              <a:rPr b="1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Osiedle Jedliny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Zespół Szkół nr 7, ul. Orląt Lwowskich 18, godz. 17.00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27 czerwca 2017r. – </a:t>
            </a:r>
            <a:r>
              <a:rPr b="1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Osiedle Melchiora Wańkowicza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Szkoła Podstawowa nr 17, ul. Wańkowicza 11, godz. 17.00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27 czerwca 2017r. – </a:t>
            </a:r>
            <a:r>
              <a:rPr b="1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Osiedle Na Skarpie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Klub Osiedlowy KSM „Na Skarpie", ul. Na Skarpie 17, godz. 17.00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38" name="Obraz 4" descr=""/>
          <p:cNvPicPr/>
          <p:nvPr/>
        </p:nvPicPr>
        <p:blipFill>
          <a:blip r:embed="rId1"/>
          <a:stretch/>
        </p:blipFill>
        <p:spPr>
          <a:xfrm>
            <a:off x="1763640" y="0"/>
            <a:ext cx="5763960" cy="1104120"/>
          </a:xfrm>
          <a:prstGeom prst="rect">
            <a:avLst/>
          </a:prstGeom>
          <a:ln w="9360">
            <a:noFill/>
          </a:ln>
        </p:spPr>
      </p:pic>
      <p:sp>
        <p:nvSpPr>
          <p:cNvPr id="139" name="CustomShape 2"/>
          <p:cNvSpPr/>
          <p:nvPr/>
        </p:nvSpPr>
        <p:spPr>
          <a:xfrm>
            <a:off x="467640" y="1196640"/>
            <a:ext cx="822924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ctr">
              <a:lnSpc>
                <a:spcPct val="100000"/>
              </a:lnSpc>
            </a:pPr>
            <a:r>
              <a:rPr b="1" lang="pl-PL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Harmonogram I-ego cyklu spotkań z mieszkańcami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179640" y="1917000"/>
            <a:ext cx="8712720" cy="494064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28 czerwca 2017r. – </a:t>
            </a:r>
            <a:r>
              <a:rPr b="1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Osiedle Jamno-Łabusz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Świetlica Jamneńska, ul. Koszalińska 68, godz. 17.00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28 czerwca 2017r. – </a:t>
            </a:r>
            <a:r>
              <a:rPr b="1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Osiedle Nowobramskie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Szkoła Podstawowa nr 13, ul. Rzemieślnicza 9, godz. 17.00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29 czerwca 2017r. – </a:t>
            </a:r>
            <a:r>
              <a:rPr b="1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Osiedle Jana i Jędrzeja Śniadeckich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Szkoła Podstawowa nr 18, ul. Staszica 6, godz. 17.00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29 czerwca 2017r. – </a:t>
            </a:r>
            <a:r>
              <a:rPr b="1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Osiedle Lubiatowo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PRO-WAM Sp. z o.o., pok. 125, ul. Zwycięstwa 278, godz. 17.00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30 czerwca 2017r. – </a:t>
            </a:r>
            <a:r>
              <a:rPr b="1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Osiedle Tadeusza Kotarbińskiego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Klub KSM Przylesie „Kanion”, ul. Krzyżanowskiego 26, godz. 17.00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30 czerwca 2017r. – </a:t>
            </a:r>
            <a:r>
              <a:rPr b="1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Osiedle Bukowe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l-PL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Szkoła Podstawowa nr 18, ul. Staszica 6, godz. 17.00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41" name="Obraz 3" descr=""/>
          <p:cNvPicPr/>
          <p:nvPr/>
        </p:nvPicPr>
        <p:blipFill>
          <a:blip r:embed="rId1"/>
          <a:stretch/>
        </p:blipFill>
        <p:spPr>
          <a:xfrm>
            <a:off x="1763640" y="0"/>
            <a:ext cx="5763960" cy="1104120"/>
          </a:xfrm>
          <a:prstGeom prst="rect">
            <a:avLst/>
          </a:prstGeom>
          <a:ln w="9360">
            <a:noFill/>
          </a:ln>
        </p:spPr>
      </p:pic>
      <p:sp>
        <p:nvSpPr>
          <p:cNvPr id="142" name="CustomShape 2"/>
          <p:cNvSpPr/>
          <p:nvPr/>
        </p:nvSpPr>
        <p:spPr>
          <a:xfrm>
            <a:off x="467640" y="1196640"/>
            <a:ext cx="822924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ctr">
              <a:lnSpc>
                <a:spcPct val="100000"/>
              </a:lnSpc>
            </a:pPr>
            <a:r>
              <a:rPr b="1" lang="pl-PL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Harmonogram I-ego cyklu spotkań z mieszkańcami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467640" y="980640"/>
            <a:ext cx="8229240" cy="575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Składanie projektów – najważniejsze zmiany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4" name="TextShape 2"/>
          <p:cNvSpPr txBox="1"/>
          <p:nvPr/>
        </p:nvSpPr>
        <p:spPr>
          <a:xfrm>
            <a:off x="251640" y="1556640"/>
            <a:ext cx="8712720" cy="5101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Podział na projekty osiedlowe i ogólnomiejskie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Możliwość generowania pomysłów podczas otwartych spotkań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Większe wsparcie merytoryczne ze strony Miasta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Konieczność uzyskania poparcia 15 osób przy projekcie osiedlowym oraz 30 osób przy projekcie ogólnomiejskim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Możliwość składania projektów dla: mieszkańca, grupy mieszkańców oraz organizacji pozarządowych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Nowy formularz zgłoszeniowy projektu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Składanie projektów drogą elektroniczną oraz w formie drukowanej w okresie: 3 – 21 lipca 2017r.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45" name="Obraz 3" descr=""/>
          <p:cNvPicPr/>
          <p:nvPr/>
        </p:nvPicPr>
        <p:blipFill>
          <a:blip r:embed="rId1"/>
          <a:stretch/>
        </p:blipFill>
        <p:spPr>
          <a:xfrm>
            <a:off x="1763640" y="0"/>
            <a:ext cx="5763960" cy="1104120"/>
          </a:xfrm>
          <a:prstGeom prst="rect">
            <a:avLst/>
          </a:prstGeom>
          <a:ln w="9360">
            <a:noFill/>
          </a:ln>
        </p:spPr>
      </p:pic>
    </p:spTree>
  </p:cSld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467640" y="1196640"/>
            <a:ext cx="8229240" cy="580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Ocena projektów – najważniejsze zmiany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7" name="TextShape 2"/>
          <p:cNvSpPr txBox="1"/>
          <p:nvPr/>
        </p:nvSpPr>
        <p:spPr>
          <a:xfrm>
            <a:off x="457200" y="2205000"/>
            <a:ext cx="8229240" cy="39207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Projekty oceniane tylko pod kątem formalnym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Możliwość uzupełnień i uzgodnień na etapie oceny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Brak Rady ds. Budżetu Obywatelskiego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Możliwość podjęcia decyzji przez mieszkańców osiedli </a:t>
            </a: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 bezpośrednim kierowaniu projektów do realizacji, bez konieczności udziału w głosowaniu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48" name="Obraz 3" descr=""/>
          <p:cNvPicPr/>
          <p:nvPr/>
        </p:nvPicPr>
        <p:blipFill>
          <a:blip r:embed="rId1"/>
          <a:stretch/>
        </p:blipFill>
        <p:spPr>
          <a:xfrm>
            <a:off x="1763640" y="0"/>
            <a:ext cx="5763960" cy="1104120"/>
          </a:xfrm>
          <a:prstGeom prst="rect">
            <a:avLst/>
          </a:prstGeom>
          <a:ln w="9360">
            <a:noFill/>
          </a:ln>
        </p:spPr>
      </p:pic>
    </p:spTree>
  </p:cSld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467640" y="1196640"/>
            <a:ext cx="8229240" cy="652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Głosowanie – najważniejsze zmiany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0" name="TextShape 2"/>
          <p:cNvSpPr txBox="1"/>
          <p:nvPr/>
        </p:nvSpPr>
        <p:spPr>
          <a:xfrm>
            <a:off x="323640" y="1989000"/>
            <a:ext cx="8496720" cy="46080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Głosowanie elektroniczne za pośrednictwem nowej strony www.budzetobywatelski.koszalin.pl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Osoba głosująca może oddać głos na maksymalnie jeden projekt z każdego Osiedla (spośród wszystkich zgłoszonych do głosowania projektów z danego Osiedla), w którym nie zdecydowano o bezpośredniej realizacji projektów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Osoba głosująca może oddać głos na maksymalnie 3 projekty ogólnomiejskie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Tworzenie oddzielnych list rankingowych dla poszczególnych osiedli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51" name="Obraz 3" descr=""/>
          <p:cNvPicPr/>
          <p:nvPr/>
        </p:nvPicPr>
        <p:blipFill>
          <a:blip r:embed="rId1"/>
          <a:stretch/>
        </p:blipFill>
        <p:spPr>
          <a:xfrm>
            <a:off x="1763640" y="0"/>
            <a:ext cx="5763960" cy="1104120"/>
          </a:xfrm>
          <a:prstGeom prst="rect">
            <a:avLst/>
          </a:prstGeom>
          <a:ln w="9360">
            <a:noFill/>
          </a:ln>
        </p:spPr>
      </p:pic>
    </p:spTree>
  </p:cSld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Shape 1"/>
          <p:cNvSpPr txBox="1"/>
          <p:nvPr/>
        </p:nvSpPr>
        <p:spPr>
          <a:xfrm>
            <a:off x="467640" y="1196640"/>
            <a:ext cx="8229240" cy="508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Inne ważne zmiany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3" name="TextShape 2"/>
          <p:cNvSpPr txBox="1"/>
          <p:nvPr/>
        </p:nvSpPr>
        <p:spPr>
          <a:xfrm>
            <a:off x="251640" y="1989000"/>
            <a:ext cx="8640720" cy="43920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Strona internetowa </a:t>
            </a:r>
            <a:r>
              <a:rPr b="0" lang="pl-PL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www.budzetobywatelski.koszalin.pl</a:t>
            </a: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na której  publikowane będą, m.in. aktualne informacje o stanie realizacji poszczególnych projektów relaizowanych w ramach KBO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Zespół ds. Budżetu Obywatelskiego o charakterze opiniodawczo-doradczym dla Prezydenta Miasta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Współpraca z partnerem społecznym – Pracownią Pozarządową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Przeprowadzenie ewaluacji całej edycji KBO po jej zakończeniu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54" name="Obraz 3" descr=""/>
          <p:cNvPicPr/>
          <p:nvPr/>
        </p:nvPicPr>
        <p:blipFill>
          <a:blip r:embed="rId1"/>
          <a:stretch/>
        </p:blipFill>
        <p:spPr>
          <a:xfrm>
            <a:off x="1763640" y="0"/>
            <a:ext cx="5763960" cy="1104120"/>
          </a:xfrm>
          <a:prstGeom prst="rect">
            <a:avLst/>
          </a:prstGeom>
          <a:ln w="9360">
            <a:noFill/>
          </a:ln>
        </p:spPr>
      </p:pic>
    </p:spTree>
  </p:cSld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Shape 1"/>
          <p:cNvSpPr txBox="1"/>
          <p:nvPr/>
        </p:nvSpPr>
        <p:spPr>
          <a:xfrm>
            <a:off x="467640" y="1124640"/>
            <a:ext cx="8229240" cy="580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Osoby do kontaktu w sprawach KBO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6" name="TextShape 2"/>
          <p:cNvSpPr txBox="1"/>
          <p:nvPr/>
        </p:nvSpPr>
        <p:spPr>
          <a:xfrm>
            <a:off x="467640" y="1917000"/>
            <a:ext cx="8676000" cy="46080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</a:pPr>
            <a:r>
              <a:rPr b="1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Urząd Miejski w Koszalinie: 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Aleksandra Zdzińska: 94 348 88 88, aleksandra.zdzinska@um.koszalin.pl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Marta Orzechowska: 94 348 88 87, marta.orzechowska@um.koszalin.pl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b="0" lang="pl-PL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 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b="1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Pracownia Pozarządowa: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Monika Widocka: 889 079 015, mwidocka@pracowniapozarzadowa.pl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Łukasz Cieśliński: 664 480 673, </a:t>
            </a:r>
            <a:r>
              <a:rPr b="0" lang="pl-PL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lcieslinski@pracowniapozarzadowa.pl 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57" name="Obraz 3" descr=""/>
          <p:cNvPicPr/>
          <p:nvPr/>
        </p:nvPicPr>
        <p:blipFill>
          <a:blip r:embed="rId1"/>
          <a:stretch/>
        </p:blipFill>
        <p:spPr>
          <a:xfrm>
            <a:off x="1763640" y="0"/>
            <a:ext cx="5763960" cy="1104120"/>
          </a:xfrm>
          <a:prstGeom prst="rect">
            <a:avLst/>
          </a:prstGeom>
          <a:ln w="9360">
            <a:noFill/>
          </a:ln>
        </p:spPr>
      </p:pic>
    </p:spTree>
  </p:cSld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457200" y="4005000"/>
            <a:ext cx="8229240" cy="21207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ctr">
              <a:lnSpc>
                <a:spcPct val="100000"/>
              </a:lnSpc>
            </a:pPr>
            <a:r>
              <a:rPr b="1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Dziękuję za uwagę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59" name="Obraz 3" descr=""/>
          <p:cNvPicPr/>
          <p:nvPr/>
        </p:nvPicPr>
        <p:blipFill>
          <a:blip r:embed="rId1"/>
          <a:stretch/>
        </p:blipFill>
        <p:spPr>
          <a:xfrm>
            <a:off x="1763640" y="0"/>
            <a:ext cx="5763960" cy="1104120"/>
          </a:xfrm>
          <a:prstGeom prst="rect">
            <a:avLst/>
          </a:prstGeom>
          <a:ln w="9360">
            <a:noFill/>
          </a:ln>
        </p:spPr>
      </p:pic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467640" y="1196640"/>
            <a:ext cx="8229240" cy="580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Edycje KBO 2014 – 2017 w liczbach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323640" y="2061000"/>
            <a:ext cx="8820000" cy="4065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b="1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</a:t>
            </a: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edycje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b="1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27</a:t>
            </a: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projektów przeznaczonych do realizacji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b="1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120</a:t>
            </a: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członków Rady ds. Budżetu Obywatelskiego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b="1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229 </a:t>
            </a: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zgłoszonych projektów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b="1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51.152</a:t>
            </a: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osób głosujących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b="1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5.500.000 </a:t>
            </a: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zł. przeznaczonych na realizację zwycięskich projektów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86" name="Obraz 3" descr=""/>
          <p:cNvPicPr/>
          <p:nvPr/>
        </p:nvPicPr>
        <p:blipFill>
          <a:blip r:embed="rId1"/>
          <a:stretch/>
        </p:blipFill>
        <p:spPr>
          <a:xfrm>
            <a:off x="1763640" y="0"/>
            <a:ext cx="5763960" cy="110412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467640" y="1268640"/>
            <a:ext cx="8229240" cy="580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Zwycięskie projekty w edycji 2014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323640" y="2349000"/>
            <a:ext cx="8496720" cy="36720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Budowa 750m wydzielonej dwukierunkowej drogi rowerowej po stronie północnej ul. Zwycięstwa na odcinku od ul. Traugutta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Budowa boiska przy I LO im. St. Dubois w Koszalinie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Kompleksowa rewitalizacja zieleni oraz części rekreacyjnych deptaka przy ul. Dworcowej w Koszalinie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89" name="Obraz 3" descr=""/>
          <p:cNvPicPr/>
          <p:nvPr/>
        </p:nvPicPr>
        <p:blipFill>
          <a:blip r:embed="rId1"/>
          <a:stretch/>
        </p:blipFill>
        <p:spPr>
          <a:xfrm>
            <a:off x="1763640" y="0"/>
            <a:ext cx="5763960" cy="110412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395640" y="1124640"/>
            <a:ext cx="8229240" cy="580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Zwycięskie projekty w edycji 2015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179640" y="1917000"/>
            <a:ext cx="8712720" cy="4741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Góra Chełmska – najlepsze miejsce dla rowerów, spacerów </a:t>
            </a: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 „Nordic Walking”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Bezpieczne miasteczko – bezpieczne dzieci (Przedszkole nr 8, </a:t>
            </a: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ul. Bałtycka)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„</a:t>
            </a: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Od malucha do seniora” – ogólnodostępne miejsce rekreacji rodzinnej (Przedszkole nr 3, ul. Zwycięstwa)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Zakup instalacji nagłośnieniowej do Auli Koncertowej Zespołu Państwowych Szkół Muzycznych w Koszalinie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Integracyjny plac zabaw dla dzieci niepełnosprawnych i sprawnych (Przedszkole Integracyjne, ul. Władysława IV)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Parowóz wąskotorowy dla Koszalina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Obserwatorium astronomiczne Koszalin (ul. Gnieźnieńska 8)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92" name="Obraz 3" descr=""/>
          <p:cNvPicPr/>
          <p:nvPr/>
        </p:nvPicPr>
        <p:blipFill>
          <a:blip r:embed="rId1"/>
          <a:stretch/>
        </p:blipFill>
        <p:spPr>
          <a:xfrm>
            <a:off x="1763640" y="0"/>
            <a:ext cx="5763960" cy="110412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395640" y="1052640"/>
            <a:ext cx="8229240" cy="580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Zwycięskie projekty w edycji 2016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179640" y="1700640"/>
            <a:ext cx="8964000" cy="51570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Sekundniki na skrzyżowaniach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Dom Harcerza – bezpieczeństwo, edukacja, wychowanie (Hufiec </a:t>
            </a: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ZHP Koszalin)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Ścieżka rowerowa przy ul. Zwycięstwa (przy deptaku) projekt jest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Oznaczenie czerwoną farbą przejazdów rowerowych przez jezdnię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Miejski wybieg dla psów (okolice Stadionu Bałtyk)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Ścieżka rowerowa (ul. Franciszkańska / ul. Batalionów Chłopskich </a:t>
            </a: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 wykorzystaniem kładki nad Dzierżęcinką)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Piknik Park (okolice Parku Wodnego)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Od Juniora do Seniora (plac zabaw „Jacek i Agatka”, ul. Piłsudskiego)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Budowa 10 zdrojów (wodotrysków) ulicznych wody pitnej </a:t>
            </a: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(powstały 2 – Wodna Dolina oraz Sportowa Dolina)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Murale historyczne – 4 malowidła na ścianach budynków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95" name="Obraz 3" descr=""/>
          <p:cNvPicPr/>
          <p:nvPr/>
        </p:nvPicPr>
        <p:blipFill>
          <a:blip r:embed="rId1"/>
          <a:stretch/>
        </p:blipFill>
        <p:spPr>
          <a:xfrm>
            <a:off x="1763640" y="0"/>
            <a:ext cx="5763960" cy="110412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395640" y="1124640"/>
            <a:ext cx="8229240" cy="508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Zwycięskie projekty w edycji 2017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323640" y="1700640"/>
            <a:ext cx="8820000" cy="4957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5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„</a:t>
            </a: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Nie nowotworom u dzieci” z Koszalina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Podożynkowo i sportowo (siłownia zewn.; okolice Parku Wodnego)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Mini Park (ul. Wenedów)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Park doświadczeń Clausiusa (ul. Gnieźnieńska 8)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Nowe przystanki autobusowe dla Koszalina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Park Robin Hooda (tory łucznicze, strzeleckie; ul. Stawisińskiego)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City Golf Koszalin – 18 dołkowe pole do gry w mini golfa (Wodna Dolina)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98" name="Obraz 3" descr=""/>
          <p:cNvPicPr/>
          <p:nvPr/>
        </p:nvPicPr>
        <p:blipFill>
          <a:blip r:embed="rId1"/>
          <a:stretch/>
        </p:blipFill>
        <p:spPr>
          <a:xfrm>
            <a:off x="1763640" y="0"/>
            <a:ext cx="5763960" cy="110412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251640" y="1124640"/>
            <a:ext cx="8640720" cy="575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l-PL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Planowanie edycji 2018 – ewaluacja KBO 2014-2017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251640" y="1845000"/>
            <a:ext cx="8712720" cy="48528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Analiza danych z poprzednich edycji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Ankieta konsultacyjna na stronie </a:t>
            </a:r>
            <a:r>
              <a:rPr b="0" lang="pl-PL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www.obywatelski.koszalin.pl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Badanie focusowe z autorami projektów składanych </a:t>
            </a: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 poprzednich edycjach KBO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73% pozytywnych opinii – ocena wpływu budżetu na aktywizację mieszkańców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65% pozytywnych opinii – ocena całościowa Budżetu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52% pozytywnych opinii – ocena dostępności informacji przy głosowaniu 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40% pozytywnych opinii – ocena dotychczasowej funkcji Rady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34% pozytywnych opinii – ocena etapu składania wniosków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01" name="Obraz 3" descr=""/>
          <p:cNvPicPr/>
          <p:nvPr/>
        </p:nvPicPr>
        <p:blipFill>
          <a:blip r:embed="rId1"/>
          <a:stretch/>
        </p:blipFill>
        <p:spPr>
          <a:xfrm>
            <a:off x="1763640" y="0"/>
            <a:ext cx="5763960" cy="110412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251640" y="1989000"/>
            <a:ext cx="8640720" cy="4137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91% mieszkańców chce zwiększenia wsparcia merytorycznego dla projektodawców podczas przygotowania i składania projektów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80% osób poparło pomysł wyodrębnienia z KBO środków na „dzielnice” Koszalina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80% pozytywnych odpowiedzi odnośnie pomysłu poszerzenia dyskusji o priorytetach i potrzebach Miasta 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76% ankietowanych chce rezygnacji z preselekcji projektów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03" name="Obraz 3" descr=""/>
          <p:cNvPicPr/>
          <p:nvPr/>
        </p:nvPicPr>
        <p:blipFill>
          <a:blip r:embed="rId1"/>
          <a:stretch/>
        </p:blipFill>
        <p:spPr>
          <a:xfrm>
            <a:off x="1763640" y="0"/>
            <a:ext cx="5763960" cy="1104120"/>
          </a:xfrm>
          <a:prstGeom prst="rect">
            <a:avLst/>
          </a:prstGeom>
          <a:ln w="9360">
            <a:noFill/>
          </a:ln>
        </p:spPr>
      </p:pic>
      <p:sp>
        <p:nvSpPr>
          <p:cNvPr id="104" name="CustomShape 2"/>
          <p:cNvSpPr/>
          <p:nvPr/>
        </p:nvSpPr>
        <p:spPr>
          <a:xfrm>
            <a:off x="251640" y="1124640"/>
            <a:ext cx="8640720" cy="57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ctr">
              <a:lnSpc>
                <a:spcPct val="100000"/>
              </a:lnSpc>
            </a:pPr>
            <a:r>
              <a:rPr b="1" lang="pl-PL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Planowanie edycji 2018 – ewaluacja KBO 2014-2017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</TotalTime>
  <Application>LibreOffice/5.1.4.2$Windows_x86 LibreOffice_project/f99d75f39f1c57ebdd7ffc5f42867c12031db97a</Application>
  <Words>1086</Words>
  <Paragraphs>229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2017-06-04T16:45:09Z</dcterms:created>
  <dc:creator>Koordynator</dc:creator>
  <dc:description/>
  <dc:language>pl-PL</dc:language>
  <cp:lastModifiedBy>Koordynator</cp:lastModifiedBy>
  <dcterms:modified xsi:type="dcterms:W3CDTF">2017-06-05T11:44:46Z</dcterms:modified>
  <cp:revision>60</cp:revision>
  <dc:subject/>
  <dc:title>KOSZALIŃSKI BUDŻET OBYWATELSKI 2018: ZASADY, HARMONOGRAM, NAJWAŻNIEJSZE ZMIANY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Pokaz na ekranie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28</vt:i4>
  </property>
</Properties>
</file>